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</p:sldIdLst>
  <p:sldSz cx="14630400" cy="8229600"/>
  <p:notesSz cx="8229600" cy="14630400"/>
  <p:embeddedFontLst>
    <p:embeddedFont>
      <p:font typeface="Merriweather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C49FD-24E3-4F65-B378-5DE1171751FA}" v="17" dt="2025-10-04T12:40:26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v5087867@outlook.com" userId="65d74a6b13beebe1" providerId="LiveId" clId="{79EB1CFE-7B0B-4590-9674-F90263F2DF22}"/>
    <pc:docChg chg="undo custSel modSld">
      <pc:chgData name="vv5087867@outlook.com" userId="65d74a6b13beebe1" providerId="LiveId" clId="{79EB1CFE-7B0B-4590-9674-F90263F2DF22}" dt="2025-10-04T12:40:26.059" v="23"/>
      <pc:docMkLst>
        <pc:docMk/>
      </pc:docMkLst>
      <pc:sldChg chg="modTransition">
        <pc:chgData name="vv5087867@outlook.com" userId="65d74a6b13beebe1" providerId="LiveId" clId="{79EB1CFE-7B0B-4590-9674-F90263F2DF22}" dt="2025-10-04T12:40:26.059" v="23"/>
        <pc:sldMkLst>
          <pc:docMk/>
          <pc:sldMk cId="0" sldId="256"/>
        </pc:sldMkLst>
      </pc:sldChg>
      <pc:sldChg chg="modTransition">
        <pc:chgData name="vv5087867@outlook.com" userId="65d74a6b13beebe1" providerId="LiveId" clId="{79EB1CFE-7B0B-4590-9674-F90263F2DF22}" dt="2025-10-04T12:39:33.021" v="14"/>
        <pc:sldMkLst>
          <pc:docMk/>
          <pc:sldMk cId="0" sldId="257"/>
        </pc:sldMkLst>
      </pc:sldChg>
      <pc:sldChg chg="modTransition">
        <pc:chgData name="vv5087867@outlook.com" userId="65d74a6b13beebe1" providerId="LiveId" clId="{79EB1CFE-7B0B-4590-9674-F90263F2DF22}" dt="2025-10-04T12:39:37.610" v="15"/>
        <pc:sldMkLst>
          <pc:docMk/>
          <pc:sldMk cId="0" sldId="259"/>
        </pc:sldMkLst>
      </pc:sldChg>
      <pc:sldChg chg="addSp delSp modSp mod modTransition">
        <pc:chgData name="vv5087867@outlook.com" userId="65d74a6b13beebe1" providerId="LiveId" clId="{79EB1CFE-7B0B-4590-9674-F90263F2DF22}" dt="2025-10-04T12:39:42.531" v="16"/>
        <pc:sldMkLst>
          <pc:docMk/>
          <pc:sldMk cId="0" sldId="260"/>
        </pc:sldMkLst>
        <pc:picChg chg="del mod">
          <ac:chgData name="vv5087867@outlook.com" userId="65d74a6b13beebe1" providerId="LiveId" clId="{79EB1CFE-7B0B-4590-9674-F90263F2DF22}" dt="2025-10-04T12:38:06.643" v="6" actId="478"/>
          <ac:picMkLst>
            <pc:docMk/>
            <pc:sldMk cId="0" sldId="260"/>
            <ac:picMk id="15" creationId="{1BBE3BAF-47D9-8098-9362-BC5381593CF4}"/>
          </ac:picMkLst>
        </pc:picChg>
        <pc:picChg chg="add mod">
          <ac:chgData name="vv5087867@outlook.com" userId="65d74a6b13beebe1" providerId="LiveId" clId="{79EB1CFE-7B0B-4590-9674-F90263F2DF22}" dt="2025-10-04T12:38:33.443" v="10" actId="14100"/>
          <ac:picMkLst>
            <pc:docMk/>
            <pc:sldMk cId="0" sldId="260"/>
            <ac:picMk id="16" creationId="{EE3A3D9B-B9FF-61FE-007B-6B97FCB36DBD}"/>
          </ac:picMkLst>
        </pc:picChg>
      </pc:sldChg>
      <pc:sldChg chg="modTransition">
        <pc:chgData name="vv5087867@outlook.com" userId="65d74a6b13beebe1" providerId="LiveId" clId="{79EB1CFE-7B0B-4590-9674-F90263F2DF22}" dt="2025-10-04T12:39:47.655" v="17"/>
        <pc:sldMkLst>
          <pc:docMk/>
          <pc:sldMk cId="0" sldId="261"/>
        </pc:sldMkLst>
      </pc:sldChg>
      <pc:sldChg chg="modTransition">
        <pc:chgData name="vv5087867@outlook.com" userId="65d74a6b13beebe1" providerId="LiveId" clId="{79EB1CFE-7B0B-4590-9674-F90263F2DF22}" dt="2025-10-04T12:39:51.619" v="18"/>
        <pc:sldMkLst>
          <pc:docMk/>
          <pc:sldMk cId="0" sldId="262"/>
        </pc:sldMkLst>
      </pc:sldChg>
      <pc:sldChg chg="modTransition">
        <pc:chgData name="vv5087867@outlook.com" userId="65d74a6b13beebe1" providerId="LiveId" clId="{79EB1CFE-7B0B-4590-9674-F90263F2DF22}" dt="2025-10-04T12:39:55.540" v="19"/>
        <pc:sldMkLst>
          <pc:docMk/>
          <pc:sldMk cId="0" sldId="264"/>
        </pc:sldMkLst>
      </pc:sldChg>
      <pc:sldChg chg="modSp modTransition">
        <pc:chgData name="vv5087867@outlook.com" userId="65d74a6b13beebe1" providerId="LiveId" clId="{79EB1CFE-7B0B-4590-9674-F90263F2DF22}" dt="2025-10-04T12:40:00.700" v="20"/>
        <pc:sldMkLst>
          <pc:docMk/>
          <pc:sldMk cId="0" sldId="265"/>
        </pc:sldMkLst>
        <pc:spChg chg="mod">
          <ac:chgData name="vv5087867@outlook.com" userId="65d74a6b13beebe1" providerId="LiveId" clId="{79EB1CFE-7B0B-4590-9674-F90263F2DF22}" dt="2025-10-04T12:32:01.063" v="1" actId="2711"/>
          <ac:spMkLst>
            <pc:docMk/>
            <pc:sldMk cId="0" sldId="265"/>
            <ac:spMk id="3" creationId="{00000000-0000-0000-0000-000000000000}"/>
          </ac:spMkLst>
        </pc:spChg>
        <pc:spChg chg="mod">
          <ac:chgData name="vv5087867@outlook.com" userId="65d74a6b13beebe1" providerId="LiveId" clId="{79EB1CFE-7B0B-4590-9674-F90263F2DF22}" dt="2025-10-04T12:32:01.063" v="1" actId="2711"/>
          <ac:spMkLst>
            <pc:docMk/>
            <pc:sldMk cId="0" sldId="265"/>
            <ac:spMk id="4" creationId="{00000000-0000-0000-0000-000000000000}"/>
          </ac:spMkLst>
        </pc:spChg>
        <pc:spChg chg="mod">
          <ac:chgData name="vv5087867@outlook.com" userId="65d74a6b13beebe1" providerId="LiveId" clId="{79EB1CFE-7B0B-4590-9674-F90263F2DF22}" dt="2025-10-04T12:32:01.063" v="1" actId="2711"/>
          <ac:spMkLst>
            <pc:docMk/>
            <pc:sldMk cId="0" sldId="265"/>
            <ac:spMk id="5" creationId="{00000000-0000-0000-0000-000000000000}"/>
          </ac:spMkLst>
        </pc:spChg>
        <pc:spChg chg="mod">
          <ac:chgData name="vv5087867@outlook.com" userId="65d74a6b13beebe1" providerId="LiveId" clId="{79EB1CFE-7B0B-4590-9674-F90263F2DF22}" dt="2025-10-04T12:32:01.063" v="1" actId="2711"/>
          <ac:spMkLst>
            <pc:docMk/>
            <pc:sldMk cId="0" sldId="265"/>
            <ac:spMk id="6" creationId="{00000000-0000-0000-0000-000000000000}"/>
          </ac:spMkLst>
        </pc:spChg>
        <pc:spChg chg="mod">
          <ac:chgData name="vv5087867@outlook.com" userId="65d74a6b13beebe1" providerId="LiveId" clId="{79EB1CFE-7B0B-4590-9674-F90263F2DF22}" dt="2025-10-04T12:32:01.063" v="1" actId="2711"/>
          <ac:spMkLst>
            <pc:docMk/>
            <pc:sldMk cId="0" sldId="265"/>
            <ac:spMk id="8" creationId="{00000000-0000-0000-0000-000000000000}"/>
          </ac:spMkLst>
        </pc:spChg>
        <pc:spChg chg="mod">
          <ac:chgData name="vv5087867@outlook.com" userId="65d74a6b13beebe1" providerId="LiveId" clId="{79EB1CFE-7B0B-4590-9674-F90263F2DF22}" dt="2025-10-04T12:32:01.063" v="1" actId="2711"/>
          <ac:spMkLst>
            <pc:docMk/>
            <pc:sldMk cId="0" sldId="265"/>
            <ac:spMk id="9" creationId="{2EDC55AA-263D-64BB-9AFA-0238D6B498A8}"/>
          </ac:spMkLst>
        </pc:spChg>
        <pc:spChg chg="mod">
          <ac:chgData name="vv5087867@outlook.com" userId="65d74a6b13beebe1" providerId="LiveId" clId="{79EB1CFE-7B0B-4590-9674-F90263F2DF22}" dt="2025-10-04T12:33:51.222" v="4" actId="2711"/>
          <ac:spMkLst>
            <pc:docMk/>
            <pc:sldMk cId="0" sldId="265"/>
            <ac:spMk id="10" creationId="{5CD7F05F-411E-A398-8F07-943911250331}"/>
          </ac:spMkLst>
        </pc:spChg>
        <pc:spChg chg="mod">
          <ac:chgData name="vv5087867@outlook.com" userId="65d74a6b13beebe1" providerId="LiveId" clId="{79EB1CFE-7B0B-4590-9674-F90263F2DF22}" dt="2025-10-04T12:33:51.222" v="4" actId="2711"/>
          <ac:spMkLst>
            <pc:docMk/>
            <pc:sldMk cId="0" sldId="265"/>
            <ac:spMk id="11" creationId="{E639BD29-B598-DD2F-3FD0-3DAD6AB55630}"/>
          </ac:spMkLst>
        </pc:spChg>
        <pc:picChg chg="mod">
          <ac:chgData name="vv5087867@outlook.com" userId="65d74a6b13beebe1" providerId="LiveId" clId="{79EB1CFE-7B0B-4590-9674-F90263F2DF22}" dt="2025-10-04T12:32:01.063" v="1" actId="2711"/>
          <ac:picMkLst>
            <pc:docMk/>
            <pc:sldMk cId="0" sldId="265"/>
            <ac:picMk id="19" creationId="{3C853577-FF3A-82E6-55A2-52FE81AFBEE8}"/>
          </ac:picMkLst>
        </pc:picChg>
      </pc:sldChg>
      <pc:sldChg chg="modTransition">
        <pc:chgData name="vv5087867@outlook.com" userId="65d74a6b13beebe1" providerId="LiveId" clId="{79EB1CFE-7B0B-4590-9674-F90263F2DF22}" dt="2025-10-04T12:40:05.234" v="21"/>
        <pc:sldMkLst>
          <pc:docMk/>
          <pc:sldMk cId="2203472688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35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39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221" y="869966"/>
            <a:ext cx="7416403" cy="2586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Terra at 25: Illuminating Earth's Story (Problem Statement)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22221" y="3713501"/>
            <a:ext cx="7416403" cy="205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9EA9B-9CE9-8E02-58A7-A44B2C42C261}"/>
              </a:ext>
            </a:extLst>
          </p:cNvPr>
          <p:cNvSpPr txBox="1"/>
          <p:nvPr/>
        </p:nvSpPr>
        <p:spPr>
          <a:xfrm>
            <a:off x="367425" y="3718932"/>
            <a:ext cx="77711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NASA's Terra satellite, launched in 1999, celebrates 25 years of continuous Earth observation. Equipped with five powerful instruments, it provides daily data that unveils both scientific insights and real-world environmental impacts, making it a cornerstone of global climate and ecological monitoring.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8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2798"/>
            <a:ext cx="10803374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Instruments Powering Terra's Vision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343519"/>
            <a:ext cx="546378" cy="5463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858" y="5163026"/>
            <a:ext cx="2731889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ASTER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4858" y="5635585"/>
            <a:ext cx="4184809" cy="1398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Spaceborne Thermal Emission and Reflection Radiometer maps land surfaces and topography with stunning detail.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796" y="4343519"/>
            <a:ext cx="546378" cy="5463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2796" y="5163026"/>
            <a:ext cx="2731889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MISR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222796" y="5635585"/>
            <a:ext cx="4184809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Multi-angle Imaging SpectroRadiometer studies aerosols and clouds to track air quality changes.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734" y="4343519"/>
            <a:ext cx="546378" cy="5463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80734" y="5163026"/>
            <a:ext cx="2731889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MODIS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680734" y="5635585"/>
            <a:ext cx="4184809" cy="1398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Moderate Resolution Imaging Spectroradiometer monitors global vegetation, oceans, and atmosphere daily.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64858" y="7280196"/>
            <a:ext cx="1310068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These tools, operating simultaneously for over 9,000 days, build a vast archive of Earth's dynamic portrait.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795" y="655082"/>
            <a:ext cx="11370707" cy="744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Deforestation: Losing Our Green Legacy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95" y="2024658"/>
            <a:ext cx="4836319" cy="48363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58997" y="1994892"/>
            <a:ext cx="3684270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Terra's Eye on Forest Loss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58997" y="2605207"/>
            <a:ext cx="7545110" cy="152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ASTER and MODIS imagery documents a 10% decline in global forest cover since 2000, with hotspots like the Amazon losing 420,000 square kilometres. This drives biodiversity collapse and carbon release, exacerbating climate change.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58997" y="4343995"/>
            <a:ext cx="7545110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Yearly loss: Equivalent to 50 football pitches per minute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258997" y="4808458"/>
            <a:ext cx="7545110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Environmental toll: Habitat destruction for countless species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3795" y="7396758"/>
            <a:ext cx="12962811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 your community, this means disrupted weather patterns and potential water shortages from eroded soils.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1132" y="700802"/>
            <a:ext cx="7714536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Urban Growth: Cities Expanding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1132" y="2283381"/>
            <a:ext cx="204192" cy="1503402"/>
          </a:xfrm>
          <a:prstGeom prst="roundRect">
            <a:avLst>
              <a:gd name="adj" fmla="val 42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09517" y="2487573"/>
            <a:ext cx="255258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1999 Baseline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09517" y="2929176"/>
            <a:ext cx="73061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Terra captures initial urban footprints, showing cities like London at 1,572 km².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7361" y="3990975"/>
            <a:ext cx="204192" cy="1225272"/>
          </a:xfrm>
          <a:prstGeom prst="roundRect">
            <a:avLst>
              <a:gd name="adj" fmla="val 42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15745" y="4195167"/>
            <a:ext cx="255258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2010 Expansion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15745" y="4636770"/>
            <a:ext cx="69999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Growth to 1,750 km², with MODIS detecting heat islands and sprawl.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13709" y="5420439"/>
            <a:ext cx="204192" cy="1225272"/>
          </a:xfrm>
          <a:prstGeom prst="roundRect">
            <a:avLst>
              <a:gd name="adj" fmla="val 42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22093" y="5624632"/>
            <a:ext cx="255258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2024 Today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22093" y="6066234"/>
            <a:ext cx="669357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Now 2,000 km², revealing infrastructure strain and green space loss.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01132" y="6875383"/>
            <a:ext cx="771453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urban boom affects local environments through pollution and habitat fragmentation, impacting community health and wildlife corridors.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3A3D9B-B9FF-61FE-007B-6B97FCB3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620215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8289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2184" y="436721"/>
            <a:ext cx="6723340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Ocean Health: Vital Signs from Afar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42184" y="1171099"/>
            <a:ext cx="803243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MISR and MODIS data highlight ocean warming and acidification, with sea surface temperatures up 0.13°C per decade. Coral bleaching events have surged 4-fold since Terra's launch.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498" y="1857851"/>
            <a:ext cx="7949803" cy="58476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0273" y="5339042"/>
            <a:ext cx="2388740" cy="29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Temperature Rise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9492070" y="3650335"/>
            <a:ext cx="1974692" cy="597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Ocean Acidification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1806493" y="5317808"/>
            <a:ext cx="1783593" cy="29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Pollution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661936" y="6198325"/>
            <a:ext cx="1677426" cy="597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Marine Life Impact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634161" y="2497768"/>
            <a:ext cx="1465094" cy="89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Coastal Communities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42184" y="7884081"/>
            <a:ext cx="803243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 coastal communities, this translates to eroded shorelines, disrupted fisheries, and economic pressures on livelihoods.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208" y="288190"/>
            <a:ext cx="6867525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Air Quality: Breathing Easier with Data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917150" y="2098178"/>
            <a:ext cx="1817608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30%</a:t>
            </a:r>
            <a:endParaRPr lang="en-US" sz="2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1" y="1174611"/>
            <a:ext cx="2216706" cy="22167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02387" y="3575982"/>
            <a:ext cx="184725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PM2.5 Reduction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71212" y="3816014"/>
            <a:ext cx="6963728" cy="375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Urban areas show cleaner air due to regulations informed by Terra.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2917150" y="5447049"/>
            <a:ext cx="1817608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20%</a:t>
            </a:r>
            <a:endParaRPr lang="en-US" sz="2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721" y="4523482"/>
            <a:ext cx="2216706" cy="221670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902387" y="6924853"/>
            <a:ext cx="184725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Aerosol Tracking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517208" y="7303591"/>
            <a:ext cx="6617732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MISR monitors wildfire smoke and industrial pollutants globally.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603442" y="6429074"/>
            <a:ext cx="6617732" cy="12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MODIS detects over 15 million fires since 1999, linking them to drought and land use. In 2023 alone, global burns emitted 8 billion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tonnes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of CO2.</a:t>
            </a:r>
            <a:endParaRPr lang="en-US" sz="1600" dirty="0"/>
          </a:p>
          <a:p>
            <a:pPr marL="0" indent="0" algn="l">
              <a:lnSpc>
                <a:spcPts val="1850"/>
              </a:lnSpc>
              <a:buNone/>
            </a:pPr>
            <a:endParaRPr lang="en-US" sz="160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6CDC6EBD-BB50-81AD-ECF4-85C0B90B6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253" y="1313317"/>
            <a:ext cx="8024935" cy="4552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6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714" y="3325892"/>
            <a:ext cx="12651343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Impacts Close to Home: Your World Transformed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7714" y="4327088"/>
            <a:ext cx="4227314" cy="2693194"/>
          </a:xfrm>
          <a:prstGeom prst="roundRect">
            <a:avLst>
              <a:gd name="adj" fmla="val 543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7234" y="4327088"/>
            <a:ext cx="121920" cy="2693194"/>
          </a:xfrm>
          <a:prstGeom prst="roundRect">
            <a:avLst>
              <a:gd name="adj" fmla="val 74584"/>
            </a:avLst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1096089" y="4574024"/>
            <a:ext cx="2934772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Community Resilience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96089" y="5042178"/>
            <a:ext cx="3642003" cy="173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Terra data informs disaster preparedness, from flood mapping to heatwave warnings, safeguarding lives in vulnerable areas.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483" y="4327088"/>
            <a:ext cx="4227314" cy="2693194"/>
          </a:xfrm>
          <a:prstGeom prst="roundRect">
            <a:avLst>
              <a:gd name="adj" fmla="val 543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71003" y="4327088"/>
            <a:ext cx="121920" cy="2693194"/>
          </a:xfrm>
          <a:prstGeom prst="roundRect">
            <a:avLst>
              <a:gd name="adj" fmla="val 74584"/>
            </a:avLst>
          </a:prstGeom>
          <a:solidFill>
            <a:srgbClr val="609DFF"/>
          </a:solidFill>
          <a:ln/>
        </p:spPr>
      </p:sp>
      <p:sp>
        <p:nvSpPr>
          <p:cNvPr id="10" name="Text 7"/>
          <p:cNvSpPr/>
          <p:nvPr/>
        </p:nvSpPr>
        <p:spPr>
          <a:xfrm>
            <a:off x="5539859" y="4574024"/>
            <a:ext cx="3634502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Environmental Stewardship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539859" y="5042178"/>
            <a:ext cx="3642003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 drive conservation efforts, preserving parks and reducing pollution for healthier neighbourhoods.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253" y="4327088"/>
            <a:ext cx="4227433" cy="2693194"/>
          </a:xfrm>
          <a:prstGeom prst="roundRect">
            <a:avLst>
              <a:gd name="adj" fmla="val 543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14773" y="4327088"/>
            <a:ext cx="121920" cy="2693194"/>
          </a:xfrm>
          <a:prstGeom prst="roundRect">
            <a:avLst>
              <a:gd name="adj" fmla="val 74584"/>
            </a:avLst>
          </a:prstGeom>
          <a:solidFill>
            <a:srgbClr val="609DFF"/>
          </a:solidFill>
          <a:ln/>
        </p:spPr>
      </p:sp>
      <p:sp>
        <p:nvSpPr>
          <p:cNvPr id="14" name="Text 11"/>
          <p:cNvSpPr/>
          <p:nvPr/>
        </p:nvSpPr>
        <p:spPr>
          <a:xfrm>
            <a:off x="9983629" y="4574024"/>
            <a:ext cx="27062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Daily Decisions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983629" y="5042178"/>
            <a:ext cx="3642122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From farming efficiency to urban planning, Terra's legacy empowers sustainable choices in your daily life.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7714" y="7263765"/>
            <a:ext cx="1311497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These stories show how satellite science touches us all, fostering a sustainable future.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2961" y="655201"/>
            <a:ext cx="12703968" cy="1487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Terra's Enduring Legacy: Looking Ahead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832961" y="2499717"/>
            <a:ext cx="7478078" cy="1523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0247231" y="2630268"/>
            <a:ext cx="6252210" cy="542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189911" y="5896808"/>
            <a:ext cx="7121128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2961" y="6812875"/>
            <a:ext cx="7478078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EDC55AA-263D-64BB-9AFA-0238D6B4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25" y="1387614"/>
            <a:ext cx="12837914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code provided, the solution is a web application that combines a Python backend and an HTML/JavaScript frontend to solve the problem statement. The Python component acts as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fetching real-time environmental data for a given location, while the frontend visualizes this data on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interactive globe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This system effectively simulates a satellite's function, allowing users to visualize and explore real-time Earth science data for any location they choose. The animated visualization provides a clear and engaging way to understand the data's impact on the environment.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CD7F05F-411E-A398-8F07-943911250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Based on the code provided, the solution is a web application that combines a Python backend and an HTML/JavaScript frontend to solve the problem statement. The Python component acts as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data processor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, fetching real-time environmental data for a given location, while the frontend visualizes this data on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3D interactive globe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. This system effectively simulates a satellite's function, allowing users to visualize and explore real-time Earth science data for any location they choose. The animated visualization provides a clear and engaging way to understand the data's impact on the environment.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639BD29-B598-DD2F-3FD0-3DAD6AB55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Based on the code provided, the solution is a web application that combines a Python backend and an HTML/JavaScript frontend to solve the problem statement. The Python component acts as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data processor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, fetching real-time environmental data for a given location, while the frontend visualizes this data on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3D interactive globe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. This system effectively simulates a satellite's function, allowing users to visualize and explore real-time Earth science data for any location they choose. The animated visualization provides a clear and engaging way to understand the data's impact on the environment.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853577-FF3A-82E6-55A2-52FE81AFBE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30" b="5692"/>
          <a:stretch>
            <a:fillRect/>
          </a:stretch>
        </p:blipFill>
        <p:spPr>
          <a:xfrm>
            <a:off x="1613058" y="3128518"/>
            <a:ext cx="11337131" cy="4863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966ED-7B61-4D89-A3BF-DA52F74BAD48}"/>
              </a:ext>
            </a:extLst>
          </p:cNvPr>
          <p:cNvSpPr txBox="1"/>
          <p:nvPr/>
        </p:nvSpPr>
        <p:spPr>
          <a:xfrm>
            <a:off x="1912434" y="4618203"/>
            <a:ext cx="10805531" cy="52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"Terra doesn't just observe Earth—it helps us protect it."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109A0-7F19-EB9C-7206-5EDE82A0AC94}"/>
              </a:ext>
            </a:extLst>
          </p:cNvPr>
          <p:cNvSpPr txBox="1"/>
          <p:nvPr/>
        </p:nvSpPr>
        <p:spPr>
          <a:xfrm>
            <a:off x="4814151" y="5999357"/>
            <a:ext cx="3909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583051E-AB22-228E-9B34-706FAD79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"/>
            <a:ext cx="14630400" cy="39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2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825</Words>
  <Application>Microsoft Office PowerPoint</Application>
  <PresentationFormat>Custom</PresentationFormat>
  <Paragraphs>62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Times New Roman</vt:lpstr>
      <vt:lpstr>Arial</vt:lpstr>
      <vt:lpstr>Google Sans Text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Venkat Venky</dc:creator>
  <cp:lastModifiedBy>vv5087867@outlook.com</cp:lastModifiedBy>
  <cp:revision>6</cp:revision>
  <dcterms:created xsi:type="dcterms:W3CDTF">2025-10-04T01:18:20Z</dcterms:created>
  <dcterms:modified xsi:type="dcterms:W3CDTF">2025-10-04T12:40:31Z</dcterms:modified>
</cp:coreProperties>
</file>